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717" r:id="rId2"/>
  </p:sldMasterIdLst>
  <p:notesMasterIdLst>
    <p:notesMasterId r:id="rId16"/>
  </p:notesMasterIdLst>
  <p:sldIdLst>
    <p:sldId id="256" r:id="rId3"/>
    <p:sldId id="270" r:id="rId4"/>
    <p:sldId id="258" r:id="rId5"/>
    <p:sldId id="259" r:id="rId6"/>
    <p:sldId id="261" r:id="rId7"/>
    <p:sldId id="264" r:id="rId8"/>
    <p:sldId id="265" r:id="rId9"/>
    <p:sldId id="271" r:id="rId10"/>
    <p:sldId id="273" r:id="rId11"/>
    <p:sldId id="274" r:id="rId12"/>
    <p:sldId id="275" r:id="rId13"/>
    <p:sldId id="277" r:id="rId14"/>
    <p:sldId id="278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Playfair Display" pitchFamily="2" charset="0"/>
      <p:regular r:id="rId25"/>
      <p:bold r:id="rId26"/>
      <p:italic r:id="rId27"/>
      <p:boldItalic r:id="rId28"/>
    </p:embeddedFont>
    <p:embeddedFont>
      <p:font typeface="Playfair Display SemiBold" pitchFamily="2" charset="0"/>
      <p:regular r:id="rId29"/>
      <p:bold r:id="rId30"/>
      <p:italic r:id="rId31"/>
      <p:boldItalic r:id="rId32"/>
    </p:embeddedFont>
    <p:embeddedFont>
      <p:font typeface="Trebuchet MS" panose="020B0603020202020204" pitchFamily="34" charset="0"/>
      <p:regular r:id="rId33"/>
      <p:bold r:id="rId34"/>
      <p:italic r:id="rId35"/>
      <p:boldItalic r:id="rId36"/>
    </p:embeddedFont>
    <p:embeddedFont>
      <p:font typeface="Wingdings 3" pitchFamily="2" charset="2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 /><Relationship Id="rId13" Type="http://schemas.openxmlformats.org/officeDocument/2006/relationships/slide" Target="slides/slide11.xml" /><Relationship Id="rId18" Type="http://schemas.openxmlformats.org/officeDocument/2006/relationships/font" Target="fonts/font2.fntdata" /><Relationship Id="rId26" Type="http://schemas.openxmlformats.org/officeDocument/2006/relationships/font" Target="fonts/font10.fntdata" /><Relationship Id="rId39" Type="http://schemas.openxmlformats.org/officeDocument/2006/relationships/viewProps" Target="viewProps.xml" /><Relationship Id="rId3" Type="http://schemas.openxmlformats.org/officeDocument/2006/relationships/slide" Target="slides/slide1.xml" /><Relationship Id="rId21" Type="http://schemas.openxmlformats.org/officeDocument/2006/relationships/font" Target="fonts/font5.fntdata" /><Relationship Id="rId34" Type="http://schemas.openxmlformats.org/officeDocument/2006/relationships/font" Target="fonts/font18.fntdata" /><Relationship Id="rId7" Type="http://schemas.openxmlformats.org/officeDocument/2006/relationships/slide" Target="slides/slide5.xml" /><Relationship Id="rId12" Type="http://schemas.openxmlformats.org/officeDocument/2006/relationships/slide" Target="slides/slide10.xml" /><Relationship Id="rId17" Type="http://schemas.openxmlformats.org/officeDocument/2006/relationships/font" Target="fonts/font1.fntdata" /><Relationship Id="rId25" Type="http://schemas.openxmlformats.org/officeDocument/2006/relationships/font" Target="fonts/font9.fntdata" /><Relationship Id="rId33" Type="http://schemas.openxmlformats.org/officeDocument/2006/relationships/font" Target="fonts/font17.fntdata" /><Relationship Id="rId38" Type="http://schemas.openxmlformats.org/officeDocument/2006/relationships/presProps" Target="presProps.xml" /><Relationship Id="rId2" Type="http://schemas.openxmlformats.org/officeDocument/2006/relationships/slideMaster" Target="slideMasters/slideMaster2.xml" /><Relationship Id="rId16" Type="http://schemas.openxmlformats.org/officeDocument/2006/relationships/notesMaster" Target="notesMasters/notesMaster1.xml" /><Relationship Id="rId20" Type="http://schemas.openxmlformats.org/officeDocument/2006/relationships/font" Target="fonts/font4.fntdata" /><Relationship Id="rId29" Type="http://schemas.openxmlformats.org/officeDocument/2006/relationships/font" Target="fonts/font13.fntdata" /><Relationship Id="rId41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4.xml" /><Relationship Id="rId11" Type="http://schemas.openxmlformats.org/officeDocument/2006/relationships/slide" Target="slides/slide9.xml" /><Relationship Id="rId24" Type="http://schemas.openxmlformats.org/officeDocument/2006/relationships/font" Target="fonts/font8.fntdata" /><Relationship Id="rId32" Type="http://schemas.openxmlformats.org/officeDocument/2006/relationships/font" Target="fonts/font16.fntdata" /><Relationship Id="rId37" Type="http://schemas.openxmlformats.org/officeDocument/2006/relationships/font" Target="fonts/font21.fntdata" /><Relationship Id="rId40" Type="http://schemas.openxmlformats.org/officeDocument/2006/relationships/theme" Target="theme/theme1.xml" /><Relationship Id="rId5" Type="http://schemas.openxmlformats.org/officeDocument/2006/relationships/slide" Target="slides/slide3.xml" /><Relationship Id="rId15" Type="http://schemas.openxmlformats.org/officeDocument/2006/relationships/slide" Target="slides/slide13.xml" /><Relationship Id="rId23" Type="http://schemas.openxmlformats.org/officeDocument/2006/relationships/font" Target="fonts/font7.fntdata" /><Relationship Id="rId28" Type="http://schemas.openxmlformats.org/officeDocument/2006/relationships/font" Target="fonts/font12.fntdata" /><Relationship Id="rId36" Type="http://schemas.openxmlformats.org/officeDocument/2006/relationships/font" Target="fonts/font20.fntdata" /><Relationship Id="rId10" Type="http://schemas.openxmlformats.org/officeDocument/2006/relationships/slide" Target="slides/slide8.xml" /><Relationship Id="rId19" Type="http://schemas.openxmlformats.org/officeDocument/2006/relationships/font" Target="fonts/font3.fntdata" /><Relationship Id="rId31" Type="http://schemas.openxmlformats.org/officeDocument/2006/relationships/font" Target="fonts/font15.fntdata" /><Relationship Id="rId4" Type="http://schemas.openxmlformats.org/officeDocument/2006/relationships/slide" Target="slides/slide2.xml" /><Relationship Id="rId9" Type="http://schemas.openxmlformats.org/officeDocument/2006/relationships/slide" Target="slides/slide7.xml" /><Relationship Id="rId14" Type="http://schemas.openxmlformats.org/officeDocument/2006/relationships/slide" Target="slides/slide12.xml" /><Relationship Id="rId22" Type="http://schemas.openxmlformats.org/officeDocument/2006/relationships/font" Target="fonts/font6.fntdata" /><Relationship Id="rId27" Type="http://schemas.openxmlformats.org/officeDocument/2006/relationships/font" Target="fonts/font11.fntdata" /><Relationship Id="rId30" Type="http://schemas.openxmlformats.org/officeDocument/2006/relationships/font" Target="fonts/font14.fntdata" /><Relationship Id="rId35" Type="http://schemas.openxmlformats.org/officeDocument/2006/relationships/font" Target="fonts/font19.fntdata" /></Relationships>
</file>

<file path=ppt/media/image1.jpg>
</file>

<file path=ppt/media/image10.jpg>
</file>

<file path=ppt/media/image11.pn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799973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e8455c863a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1e8455c863a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e8455c863a_2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g1e8455c863a_2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e8455c863a_2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1e8455c863a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e8455c863a_2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1e8455c863a_2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e8455c863a_2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1e8455c863a_2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e8455c863a_2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g1e8455c863a_2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e8455c863a_2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1e8455c863a_2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 /><Relationship Id="rId1" Type="http://schemas.openxmlformats.org/officeDocument/2006/relationships/slideMaster" Target="../slideMasters/slideMaster1.xml" 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 /><Relationship Id="rId2" Type="http://schemas.openxmlformats.org/officeDocument/2006/relationships/image" Target="../media/image4.jp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 /><Relationship Id="rId2" Type="http://schemas.openxmlformats.org/officeDocument/2006/relationships/image" Target="../media/image8.jpg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380205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18519"/>
            </a:stretch>
          </a:blip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27528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33757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92531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50986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779742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413257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4806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855559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184433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EFE7-DEAE-4477-9DB0-D0129E70252D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710336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-1635250" y="3456784"/>
            <a:ext cx="5435076" cy="3349241"/>
          </a:xfrm>
          <a:custGeom>
            <a:avLst/>
            <a:gdLst/>
            <a:ahLst/>
            <a:cxnLst/>
            <a:rect l="l" t="t" r="r" b="b"/>
            <a:pathLst>
              <a:path w="10870151" h="6698482" extrusionOk="0">
                <a:moveTo>
                  <a:pt x="0" y="0"/>
                </a:moveTo>
                <a:lnTo>
                  <a:pt x="10870151" y="0"/>
                </a:lnTo>
                <a:lnTo>
                  <a:pt x="10870151" y="6698482"/>
                </a:lnTo>
                <a:lnTo>
                  <a:pt x="0" y="66984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3959" b="-3949"/>
            </a:stretch>
          </a:blipFill>
          <a:ln>
            <a:noFill/>
          </a:ln>
        </p:spPr>
      </p:sp>
      <p:sp>
        <p:nvSpPr>
          <p:cNvPr id="18" name="Google Shape;18;p3"/>
          <p:cNvSpPr/>
          <p:nvPr/>
        </p:nvSpPr>
        <p:spPr>
          <a:xfrm>
            <a:off x="5912112" y="-2834891"/>
            <a:ext cx="5435076" cy="3349241"/>
          </a:xfrm>
          <a:custGeom>
            <a:avLst/>
            <a:gdLst/>
            <a:ahLst/>
            <a:cxnLst/>
            <a:rect l="l" t="t" r="r" b="b"/>
            <a:pathLst>
              <a:path w="10870151" h="6698482" extrusionOk="0">
                <a:moveTo>
                  <a:pt x="0" y="0"/>
                </a:moveTo>
                <a:lnTo>
                  <a:pt x="10870152" y="0"/>
                </a:lnTo>
                <a:lnTo>
                  <a:pt x="10870152" y="6698482"/>
                </a:lnTo>
                <a:lnTo>
                  <a:pt x="0" y="66984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3959" b="-3949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EFE7-DEAE-4477-9DB0-D0129E70252D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3350376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EFE7-DEAE-4477-9DB0-D0129E70252D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17160735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EFE7-DEAE-4477-9DB0-D0129E70252D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53611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8EFE7-DEAE-4477-9DB0-D0129E70252D}" type="datetimeFigureOut">
              <a:rPr lang="en-US" smtClean="0"/>
              <a:t>12/30/2023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8290413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570114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93336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6608074" y="0"/>
            <a:ext cx="4920726" cy="51435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8438" r="-28448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5212525" y="4142717"/>
            <a:ext cx="4572000" cy="3362325"/>
          </a:xfrm>
          <a:custGeom>
            <a:avLst/>
            <a:gdLst/>
            <a:ahLst/>
            <a:cxnLst/>
            <a:rect l="l" t="t" r="r" b="b"/>
            <a:pathLst>
              <a:path w="9144000" h="6724650" extrusionOk="0">
                <a:moveTo>
                  <a:pt x="0" y="0"/>
                </a:moveTo>
                <a:lnTo>
                  <a:pt x="9144000" y="0"/>
                </a:lnTo>
                <a:lnTo>
                  <a:pt x="9144000" y="6724650"/>
                </a:lnTo>
                <a:lnTo>
                  <a:pt x="0" y="67246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15369" r="-15369"/>
            </a:stretch>
          </a:blipFill>
          <a:ln>
            <a:noFill/>
          </a:ln>
        </p:spPr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722250" y="4142725"/>
            <a:ext cx="3860038" cy="2571750"/>
          </a:xfrm>
          <a:custGeom>
            <a:avLst/>
            <a:gdLst/>
            <a:ahLst/>
            <a:cxnLst/>
            <a:rect l="l" t="t" r="r" b="b"/>
            <a:pathLst>
              <a:path w="7720075" h="5143500" extrusionOk="0">
                <a:moveTo>
                  <a:pt x="0" y="0"/>
                </a:moveTo>
                <a:lnTo>
                  <a:pt x="7720075" y="0"/>
                </a:lnTo>
                <a:lnTo>
                  <a:pt x="7720075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9" b="-89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052500" y="445025"/>
            <a:ext cx="303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7252120" y="0"/>
            <a:ext cx="3885630" cy="5143500"/>
          </a:xfrm>
          <a:custGeom>
            <a:avLst/>
            <a:gdLst/>
            <a:ahLst/>
            <a:cxnLst/>
            <a:rect l="l" t="t" r="r" b="b"/>
            <a:pathLst>
              <a:path w="7771261" h="10287000" extrusionOk="0">
                <a:moveTo>
                  <a:pt x="0" y="0"/>
                </a:moveTo>
                <a:lnTo>
                  <a:pt x="7771261" y="0"/>
                </a:lnTo>
                <a:lnTo>
                  <a:pt x="777126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46668"/>
            </a:stretch>
          </a:blipFill>
          <a:ln>
            <a:noFill/>
          </a:ln>
        </p:spPr>
      </p:sp>
      <p:sp>
        <p:nvSpPr>
          <p:cNvPr id="35" name="Google Shape;35;p6"/>
          <p:cNvSpPr/>
          <p:nvPr/>
        </p:nvSpPr>
        <p:spPr>
          <a:xfrm>
            <a:off x="0" y="0"/>
            <a:ext cx="2005671" cy="5143500"/>
          </a:xfrm>
          <a:custGeom>
            <a:avLst/>
            <a:gdLst/>
            <a:ahLst/>
            <a:cxnLst/>
            <a:rect l="l" t="t" r="r" b="b"/>
            <a:pathLst>
              <a:path w="4011341" h="10287000" extrusionOk="0">
                <a:moveTo>
                  <a:pt x="0" y="0"/>
                </a:moveTo>
                <a:lnTo>
                  <a:pt x="4011341" y="0"/>
                </a:lnTo>
                <a:lnTo>
                  <a:pt x="401134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r="-184147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5810693" y="0"/>
            <a:ext cx="4920726" cy="51435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0648" r="-18718"/>
            </a:stretch>
          </a:blipFill>
          <a:ln>
            <a:noFill/>
          </a:ln>
        </p:spPr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4920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2852800" y="-2204137"/>
            <a:ext cx="2086695" cy="3186187"/>
          </a:xfrm>
          <a:custGeom>
            <a:avLst/>
            <a:gdLst/>
            <a:ahLst/>
            <a:cxnLst/>
            <a:rect l="l" t="t" r="r" b="b"/>
            <a:pathLst>
              <a:path w="4173389" h="6372374" extrusionOk="0">
                <a:moveTo>
                  <a:pt x="0" y="0"/>
                </a:moveTo>
                <a:lnTo>
                  <a:pt x="4173389" y="0"/>
                </a:lnTo>
                <a:lnTo>
                  <a:pt x="4173389" y="6372374"/>
                </a:lnTo>
                <a:lnTo>
                  <a:pt x="0" y="63723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64515" r="-64506"/>
            </a:stretch>
          </a:blipFill>
          <a:ln>
            <a:noFill/>
          </a:ln>
        </p:spPr>
      </p:sp>
      <p:sp>
        <p:nvSpPr>
          <p:cNvPr id="47" name="Google Shape;47;p8"/>
          <p:cNvSpPr/>
          <p:nvPr/>
        </p:nvSpPr>
        <p:spPr>
          <a:xfrm>
            <a:off x="4310705" y="3798575"/>
            <a:ext cx="2086695" cy="4114800"/>
          </a:xfrm>
          <a:custGeom>
            <a:avLst/>
            <a:gdLst/>
            <a:ahLst/>
            <a:cxnLst/>
            <a:rect l="l" t="t" r="r" b="b"/>
            <a:pathLst>
              <a:path w="4173389" h="8229600" extrusionOk="0">
                <a:moveTo>
                  <a:pt x="0" y="0"/>
                </a:moveTo>
                <a:lnTo>
                  <a:pt x="4173389" y="0"/>
                </a:lnTo>
                <a:lnTo>
                  <a:pt x="41733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5808" r="-15808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6010999" y="2469075"/>
            <a:ext cx="4920726" cy="51435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8438" r="-28448"/>
            </a:stretch>
          </a:blipFill>
          <a:ln>
            <a:noFill/>
          </a:ln>
        </p:spPr>
      </p:sp>
      <p:sp>
        <p:nvSpPr>
          <p:cNvPr id="50" name="Google Shape;50;p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9"/>
          <p:cNvSpPr/>
          <p:nvPr/>
        </p:nvSpPr>
        <p:spPr>
          <a:xfrm>
            <a:off x="-1363975" y="-4810475"/>
            <a:ext cx="4920726" cy="5143500"/>
          </a:xfrm>
          <a:custGeom>
            <a:avLst/>
            <a:gdLst/>
            <a:ahLst/>
            <a:cxnLst/>
            <a:rect l="l" t="t" r="r" b="b"/>
            <a:pathLst>
              <a:path w="9841451" h="10287000" extrusionOk="0">
                <a:moveTo>
                  <a:pt x="0" y="0"/>
                </a:moveTo>
                <a:lnTo>
                  <a:pt x="9841451" y="0"/>
                </a:lnTo>
                <a:lnTo>
                  <a:pt x="9841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l="-28438" r="-28448"/>
            </a:stretch>
          </a:blip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>
            <a:off x="0" y="2534725"/>
            <a:ext cx="9144000" cy="3271838"/>
          </a:xfrm>
          <a:custGeom>
            <a:avLst/>
            <a:gdLst/>
            <a:ahLst/>
            <a:cxnLst/>
            <a:rect l="l" t="t" r="r" b="b"/>
            <a:pathLst>
              <a:path w="18288000" h="6543675" extrusionOk="0">
                <a:moveTo>
                  <a:pt x="0" y="0"/>
                </a:moveTo>
                <a:lnTo>
                  <a:pt x="18288000" y="0"/>
                </a:lnTo>
                <a:lnTo>
                  <a:pt x="18288000" y="6543675"/>
                </a:lnTo>
                <a:lnTo>
                  <a:pt x="0" y="654367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 t="-28599" b="-28599"/>
            </a:stretch>
          </a:blipFill>
          <a:ln>
            <a:noFill/>
          </a:ln>
        </p:spPr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10" Type="http://schemas.openxmlformats.org/officeDocument/2006/relationships/theme" Target="../theme/theme1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 /><Relationship Id="rId13" Type="http://schemas.openxmlformats.org/officeDocument/2006/relationships/slideLayout" Target="../slideLayouts/slideLayout22.xml" /><Relationship Id="rId3" Type="http://schemas.openxmlformats.org/officeDocument/2006/relationships/slideLayout" Target="../slideLayouts/slideLayout12.xml" /><Relationship Id="rId7" Type="http://schemas.openxmlformats.org/officeDocument/2006/relationships/slideLayout" Target="../slideLayouts/slideLayout16.xml" /><Relationship Id="rId12" Type="http://schemas.openxmlformats.org/officeDocument/2006/relationships/slideLayout" Target="../slideLayouts/slideLayout21.xml" /><Relationship Id="rId17" Type="http://schemas.openxmlformats.org/officeDocument/2006/relationships/theme" Target="../theme/theme2.xml" /><Relationship Id="rId2" Type="http://schemas.openxmlformats.org/officeDocument/2006/relationships/slideLayout" Target="../slideLayouts/slideLayout11.xml" /><Relationship Id="rId16" Type="http://schemas.openxmlformats.org/officeDocument/2006/relationships/slideLayout" Target="../slideLayouts/slideLayout25.xml" /><Relationship Id="rId1" Type="http://schemas.openxmlformats.org/officeDocument/2006/relationships/slideLayout" Target="../slideLayouts/slideLayout10.xml" /><Relationship Id="rId6" Type="http://schemas.openxmlformats.org/officeDocument/2006/relationships/slideLayout" Target="../slideLayouts/slideLayout15.xml" /><Relationship Id="rId11" Type="http://schemas.openxmlformats.org/officeDocument/2006/relationships/slideLayout" Target="../slideLayouts/slideLayout20.xml" /><Relationship Id="rId5" Type="http://schemas.openxmlformats.org/officeDocument/2006/relationships/slideLayout" Target="../slideLayouts/slideLayout14.xml" /><Relationship Id="rId15" Type="http://schemas.openxmlformats.org/officeDocument/2006/relationships/slideLayout" Target="../slideLayouts/slideLayout24.xml" /><Relationship Id="rId10" Type="http://schemas.openxmlformats.org/officeDocument/2006/relationships/slideLayout" Target="../slideLayouts/slideLayout19.xml" /><Relationship Id="rId4" Type="http://schemas.openxmlformats.org/officeDocument/2006/relationships/slideLayout" Target="../slideLayouts/slideLayout13.xml" /><Relationship Id="rId9" Type="http://schemas.openxmlformats.org/officeDocument/2006/relationships/slideLayout" Target="../slideLayouts/slideLayout18.xml" /><Relationship Id="rId14" Type="http://schemas.openxmlformats.org/officeDocument/2006/relationships/slideLayout" Target="../slideLayouts/slideLayout23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 SemiBold"/>
              <a:buNone/>
              <a:defRPr sz="28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 SemiBold"/>
              <a:buChar char="●"/>
              <a:defRPr sz="1800">
                <a:solidFill>
                  <a:schemeClr val="dk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i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4154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6.xml" /><Relationship Id="rId4" Type="http://schemas.openxmlformats.org/officeDocument/2006/relationships/image" Target="../media/image12.jpg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 /><Relationship Id="rId1" Type="http://schemas.openxmlformats.org/officeDocument/2006/relationships/slideLayout" Target="../slideLayouts/slideLayout16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 /><Relationship Id="rId1" Type="http://schemas.openxmlformats.org/officeDocument/2006/relationships/slideLayout" Target="../slideLayouts/slideLayout16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 /><Relationship Id="rId1" Type="http://schemas.openxmlformats.org/officeDocument/2006/relationships/slideLayout" Target="../slideLayouts/slideLayout16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 /><Relationship Id="rId2" Type="http://schemas.openxmlformats.org/officeDocument/2006/relationships/image" Target="../media/image20.png" /><Relationship Id="rId1" Type="http://schemas.openxmlformats.org/officeDocument/2006/relationships/slideLayout" Target="../slideLayouts/slideLayout16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6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6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6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16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6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6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 /><Relationship Id="rId1" Type="http://schemas.openxmlformats.org/officeDocument/2006/relationships/slideLayout" Target="../slideLayouts/slideLayout16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 /><Relationship Id="rId1" Type="http://schemas.openxmlformats.org/officeDocument/2006/relationships/slideLayout" Target="../slideLayouts/slideLayout16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0"/>
            <a:ext cx="9144003" cy="514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3"/>
          <p:cNvSpPr/>
          <p:nvPr/>
        </p:nvSpPr>
        <p:spPr>
          <a:xfrm>
            <a:off x="0" y="3684559"/>
            <a:ext cx="9144000" cy="1458940"/>
          </a:xfrm>
          <a:custGeom>
            <a:avLst/>
            <a:gdLst/>
            <a:ahLst/>
            <a:cxnLst/>
            <a:rect l="l" t="t" r="r" b="b"/>
            <a:pathLst>
              <a:path w="18288000" h="5143500" extrusionOk="0">
                <a:moveTo>
                  <a:pt x="0" y="0"/>
                </a:moveTo>
                <a:lnTo>
                  <a:pt x="18288000" y="0"/>
                </a:lnTo>
                <a:lnTo>
                  <a:pt x="182880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t="-137034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137" name="Google Shape;137;p23"/>
          <p:cNvGrpSpPr/>
          <p:nvPr/>
        </p:nvGrpSpPr>
        <p:grpSpPr>
          <a:xfrm>
            <a:off x="0" y="3361386"/>
            <a:ext cx="9143998" cy="1782113"/>
            <a:chOff x="0" y="-38100"/>
            <a:chExt cx="4816592" cy="1392767"/>
          </a:xfrm>
        </p:grpSpPr>
        <p:sp>
          <p:nvSpPr>
            <p:cNvPr id="138" name="Google Shape;138;p23"/>
            <p:cNvSpPr/>
            <p:nvPr/>
          </p:nvSpPr>
          <p:spPr>
            <a:xfrm>
              <a:off x="0" y="214468"/>
              <a:ext cx="4816592" cy="1140199"/>
            </a:xfrm>
            <a:custGeom>
              <a:avLst/>
              <a:gdLst/>
              <a:ahLst/>
              <a:cxnLst/>
              <a:rect l="l" t="t" r="r" b="b"/>
              <a:pathLst>
                <a:path w="4816592" h="135466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1C3B17">
                <a:alpha val="62352"/>
              </a:srgb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9" name="Google Shape;139;p2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0" name="Google Shape;140;p23"/>
          <p:cNvSpPr txBox="1"/>
          <p:nvPr/>
        </p:nvSpPr>
        <p:spPr>
          <a:xfrm>
            <a:off x="42163" y="3684559"/>
            <a:ext cx="9059697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40001"/>
              </a:lnSpc>
            </a:pPr>
            <a:r>
              <a:rPr lang="en-US" sz="5000" dirty="0">
                <a:solidFill>
                  <a:srgbClr val="D1D5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Agricultural Monitoring</a:t>
            </a:r>
            <a:endParaRPr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6475749" y="4297225"/>
            <a:ext cx="1981800" cy="150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i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798FC2A-0630-AC73-80DD-07730B555F4F}"/>
              </a:ext>
            </a:extLst>
          </p:cNvPr>
          <p:cNvSpPr txBox="1"/>
          <p:nvPr/>
        </p:nvSpPr>
        <p:spPr>
          <a:xfrm>
            <a:off x="571500" y="1678781"/>
            <a:ext cx="4179094" cy="2610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We use </a:t>
            </a:r>
            <a:r>
              <a:rPr lang="en-US" b="1" dirty="0"/>
              <a:t>(LDR sensor) </a:t>
            </a:r>
            <a:r>
              <a:rPr lang="en-US" dirty="0"/>
              <a:t>to monitor the light in the farm. It serves as a crucial component in numerous IoT applications, especially those focused on ambient light monitoring. We can take specific actions depending on the sensor output for watering or not. 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902853-09AD-5BA2-422B-3C55FB9804C7}"/>
              </a:ext>
            </a:extLst>
          </p:cNvPr>
          <p:cNvSpPr txBox="1"/>
          <p:nvPr/>
        </p:nvSpPr>
        <p:spPr>
          <a:xfrm>
            <a:off x="373233" y="447094"/>
            <a:ext cx="45756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b="1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Sunlight</a:t>
            </a:r>
            <a:r>
              <a:rPr lang="en-US" sz="1400" b="1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monitoring </a:t>
            </a:r>
            <a:endParaRPr lang="en-US" sz="1400" b="1" dirty="0">
              <a:solidFill>
                <a:srgbClr val="FF0000"/>
              </a:solidFill>
            </a:endParaRPr>
          </a:p>
        </p:txBody>
      </p:sp>
      <p:pic>
        <p:nvPicPr>
          <p:cNvPr id="9" name="Picture 8" descr="A close-up of a transistor&#10;&#10;Description automatically generated">
            <a:extLst>
              <a:ext uri="{FF2B5EF4-FFF2-40B4-BE49-F238E27FC236}">
                <a16:creationId xmlns:a16="http://schemas.microsoft.com/office/drawing/2014/main" id="{A3237DFD-E438-13CC-91C3-76AE85E1C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279" y="108857"/>
            <a:ext cx="2027464" cy="2027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156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920209C-E85B-4D6F-A56F-724F5ADA8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125522E-1DFD-4F78-912B-B922A2D39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DA72C10-FE9D-49B3-80CB-A7EE8BCB3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6E7DF470-1055-45E4-AB9D-11E42EC53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6AA35CFF-3837-4B7F-B875-718AC2E14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62F41804-A347-47E3-8BD8-BD00CF2F64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76894B81-EE9C-4546-BCFA-DD9ED2C0A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3AF181D1-71AC-43D8-A6E1-D4C488D5DC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4132D661-917C-4D2D-8E37-8590B55D9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7969643D-8B71-434D-A235-68CB241F9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F15C24A-4BCF-47C0-B2FA-76A0EF338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14905C7-433E-8CCF-BDB3-0FE118CC1F64}"/>
              </a:ext>
            </a:extLst>
          </p:cNvPr>
          <p:cNvSpPr txBox="1"/>
          <p:nvPr/>
        </p:nvSpPr>
        <p:spPr>
          <a:xfrm>
            <a:off x="508000" y="457200"/>
            <a:ext cx="3882571" cy="6168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pic>
        <p:nvPicPr>
          <p:cNvPr id="4" name="Picture 3" descr="A diagram of a circuit board&#10;&#10;Description automatically generated">
            <a:extLst>
              <a:ext uri="{FF2B5EF4-FFF2-40B4-BE49-F238E27FC236}">
                <a16:creationId xmlns:a16="http://schemas.microsoft.com/office/drawing/2014/main" id="{A8C8BA5D-FD21-84A3-7833-F0EC6F288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655" y="1772276"/>
            <a:ext cx="5862259" cy="26473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410E2F-D17C-3CE3-D212-A31C163C7E07}"/>
              </a:ext>
            </a:extLst>
          </p:cNvPr>
          <p:cNvSpPr txBox="1"/>
          <p:nvPr/>
        </p:nvSpPr>
        <p:spPr>
          <a:xfrm>
            <a:off x="1279791" y="1170498"/>
            <a:ext cx="3818201" cy="441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34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Use ESP8266 as a cheap microcontroller with WI-FI module.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334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4905C7-433E-8CCF-BDB3-0FE118CC1F64}"/>
              </a:ext>
            </a:extLst>
          </p:cNvPr>
          <p:cNvSpPr txBox="1"/>
          <p:nvPr/>
        </p:nvSpPr>
        <p:spPr>
          <a:xfrm>
            <a:off x="508000" y="457200"/>
            <a:ext cx="3882571" cy="6168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2000" b="1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10E2F-D17C-3CE3-D212-A31C163C7E07}"/>
              </a:ext>
            </a:extLst>
          </p:cNvPr>
          <p:cNvSpPr txBox="1"/>
          <p:nvPr/>
        </p:nvSpPr>
        <p:spPr>
          <a:xfrm>
            <a:off x="1279791" y="1170498"/>
            <a:ext cx="4221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</a:t>
            </a:r>
            <a:r>
              <a:rPr lang="en-US" sz="1200" dirty="0"/>
              <a:t>u</a:t>
            </a:r>
            <a:r>
              <a:rPr lang="en-U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Blynk (</a:t>
            </a:r>
            <a:r>
              <a:rPr lang="en-US" sz="120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-US" sz="120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platform) to display data on our mobile as it is very professional and easy to use for users.</a:t>
            </a:r>
            <a:endParaRPr lang="en-US" sz="1200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E52F5B1F-732B-562B-B4BD-C349A3028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2042569"/>
            <a:ext cx="6698343" cy="196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934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5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7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8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9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5E35A97-C17E-3CFC-8603-3FD00FEBF1FB}"/>
              </a:ext>
            </a:extLst>
          </p:cNvPr>
          <p:cNvSpPr txBox="1"/>
          <p:nvPr/>
        </p:nvSpPr>
        <p:spPr>
          <a:xfrm>
            <a:off x="3730752" y="948985"/>
            <a:ext cx="3224750" cy="24368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54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380" y="9525"/>
            <a:ext cx="631947" cy="4249615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2" name="Graphic 51" descr="Handshake">
            <a:extLst>
              <a:ext uri="{FF2B5EF4-FFF2-40B4-BE49-F238E27FC236}">
                <a16:creationId xmlns:a16="http://schemas.microsoft.com/office/drawing/2014/main" id="{71C1F7E0-2FEE-DE81-B135-59D787727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6453" y="1162604"/>
            <a:ext cx="2824269" cy="282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31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81C5450-0BA9-9D99-08CA-04D4077CD034}"/>
              </a:ext>
            </a:extLst>
          </p:cNvPr>
          <p:cNvSpPr txBox="1"/>
          <p:nvPr/>
        </p:nvSpPr>
        <p:spPr>
          <a:xfrm>
            <a:off x="378619" y="350044"/>
            <a:ext cx="851535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r>
              <a:rPr lang="en-US" dirty="0"/>
              <a:t> </a:t>
            </a:r>
            <a:r>
              <a:rPr lang="en-US" sz="1800" dirty="0">
                <a:solidFill>
                  <a:srgbClr val="FF0000"/>
                </a:solidFill>
              </a:rPr>
              <a:t>IoT based control and automation of smart irrigation system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Course Name: Introduction to computer systems (ECEN305)</a:t>
            </a:r>
          </a:p>
          <a:p>
            <a:pPr algn="ctr"/>
            <a:r>
              <a:rPr lang="en-US" dirty="0"/>
              <a:t>Prof. Name:  Dr/ Mohamed Saeed Darwesh</a:t>
            </a:r>
          </a:p>
          <a:p>
            <a:pPr algn="ctr"/>
            <a:r>
              <a:rPr lang="en-US" dirty="0"/>
              <a:t>TA: Eng/ Kareem Mohamed Moussa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Team members:</a:t>
            </a:r>
          </a:p>
          <a:p>
            <a:pPr algn="ctr"/>
            <a:r>
              <a:rPr lang="en-US" dirty="0"/>
              <a:t>Mohamed Tamer Shebita           211000379</a:t>
            </a:r>
          </a:p>
          <a:p>
            <a:pPr algn="ctr"/>
            <a:r>
              <a:rPr lang="en-US" dirty="0"/>
              <a:t>Ahmed Salah Kamal                   211001546</a:t>
            </a:r>
          </a:p>
          <a:p>
            <a:pPr algn="ctr"/>
            <a:r>
              <a:rPr lang="en-US" dirty="0"/>
              <a:t>Jaser Osama Kasim                   211001801</a:t>
            </a:r>
          </a:p>
          <a:p>
            <a:pPr algn="ctr"/>
            <a:r>
              <a:rPr lang="en-US" dirty="0"/>
              <a:t>Zeiad Ehab </a:t>
            </a:r>
            <a:r>
              <a:rPr lang="en-US" dirty="0" err="1"/>
              <a:t>Alfaham</a:t>
            </a:r>
            <a:r>
              <a:rPr lang="en-US" dirty="0"/>
              <a:t>                   212002283</a:t>
            </a:r>
          </a:p>
          <a:p>
            <a:pPr algn="ctr"/>
            <a:r>
              <a:rPr lang="en-US" dirty="0"/>
              <a:t>Oussama </a:t>
            </a:r>
            <a:r>
              <a:rPr lang="en-US" dirty="0" err="1"/>
              <a:t>Tharwat</a:t>
            </a:r>
            <a:r>
              <a:rPr lang="en-US" dirty="0"/>
              <a:t> Ali                 211000589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/>
        </p:nvSpPr>
        <p:spPr>
          <a:xfrm>
            <a:off x="460375" y="284197"/>
            <a:ext cx="4805726" cy="738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 b="1" i="0" u="none" strike="noStrike" cap="none" dirty="0">
                <a:solidFill>
                  <a:srgbClr val="1C3B1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Table Of Contents</a:t>
            </a:r>
            <a:endParaRPr sz="700" dirty="0"/>
          </a:p>
        </p:txBody>
      </p:sp>
      <p:sp>
        <p:nvSpPr>
          <p:cNvPr id="2" name="AutoShape 12" descr="Computer Engineering Icon - Download in Line Sty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72119D-DFAC-D8D2-82F6-4D131738E928}"/>
              </a:ext>
            </a:extLst>
          </p:cNvPr>
          <p:cNvSpPr txBox="1"/>
          <p:nvPr/>
        </p:nvSpPr>
        <p:spPr>
          <a:xfrm>
            <a:off x="514350" y="1385888"/>
            <a:ext cx="4936331" cy="3261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en-US" sz="1800" dirty="0"/>
              <a:t>Introduction</a:t>
            </a: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en-US" sz="1800" dirty="0"/>
              <a:t>Features</a:t>
            </a:r>
          </a:p>
          <a:p>
            <a:pPr>
              <a:lnSpc>
                <a:spcPct val="300000"/>
              </a:lnSpc>
            </a:pPr>
            <a:r>
              <a:rPr lang="en-US" sz="1800" dirty="0"/>
              <a:t>3. Methodology</a:t>
            </a:r>
          </a:p>
          <a:p>
            <a:pPr>
              <a:lnSpc>
                <a:spcPct val="300000"/>
              </a:lnSpc>
            </a:pPr>
            <a:r>
              <a:rPr lang="en-US" sz="1800" dirty="0"/>
              <a:t>4. Results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/>
        </p:nvSpPr>
        <p:spPr>
          <a:xfrm>
            <a:off x="2005333" y="9927"/>
            <a:ext cx="4129630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i="0" u="none" strike="noStrike" cap="none" dirty="0">
                <a:solidFill>
                  <a:schemeClr val="accent3">
                    <a:lumMod val="75000"/>
                  </a:schemeClr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Traditional Monitoring System</a:t>
            </a:r>
            <a:endParaRPr sz="30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05333" y="2198921"/>
            <a:ext cx="3065263" cy="1600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Lack of Real-time Monitoring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Labor Intensiveness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Difficulty in Data Integration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499861" y="868454"/>
            <a:ext cx="2664689" cy="113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 i="0" u="none" strike="noStrike" cap="none" dirty="0">
                <a:solidFill>
                  <a:srgbClr val="1C3B1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Our Solution</a:t>
            </a:r>
            <a:endParaRPr sz="700" dirty="0"/>
          </a:p>
        </p:txBody>
      </p:sp>
      <p:sp>
        <p:nvSpPr>
          <p:cNvPr id="192" name="Google Shape;192;p28"/>
          <p:cNvSpPr txBox="1"/>
          <p:nvPr/>
        </p:nvSpPr>
        <p:spPr>
          <a:xfrm>
            <a:off x="499861" y="2355222"/>
            <a:ext cx="3324472" cy="366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i="1" strike="noStrike" cap="none" dirty="0">
                <a:solidFill>
                  <a:srgbClr val="1C3B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  <a:sym typeface="Open Sans"/>
              </a:rPr>
              <a:t>IoT-Based Smart </a:t>
            </a:r>
            <a:r>
              <a:rPr lang="en" sz="1700" i="1" dirty="0">
                <a:solidFill>
                  <a:srgbClr val="1C3B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n" sz="1700" i="1" strike="noStrike" cap="none" dirty="0">
                <a:solidFill>
                  <a:srgbClr val="1C3B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  <a:sym typeface="Open Sans"/>
              </a:rPr>
              <a:t>rrigation </a:t>
            </a:r>
            <a:r>
              <a:rPr lang="en" sz="1700" i="1" dirty="0">
                <a:solidFill>
                  <a:srgbClr val="1C3B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  <a:sym typeface="Open Sans"/>
              </a:rPr>
              <a:t>C</a:t>
            </a:r>
            <a:r>
              <a:rPr lang="en" sz="1700" i="1" strike="noStrike" cap="none" dirty="0">
                <a:solidFill>
                  <a:srgbClr val="1C3B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/>
                <a:ea typeface="Open Sans"/>
                <a:cs typeface="Open Sans"/>
                <a:sym typeface="Open Sans"/>
              </a:rPr>
              <a:t>ontrol </a:t>
            </a:r>
            <a:endParaRPr sz="17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4" name="Picture 6" descr="Temperature and humidity sensors for intelligent agricul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5993" y="0"/>
            <a:ext cx="491800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238;p31"/>
          <p:cNvSpPr txBox="1"/>
          <p:nvPr/>
        </p:nvSpPr>
        <p:spPr>
          <a:xfrm>
            <a:off x="499861" y="3202963"/>
            <a:ext cx="3324473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“Empower your thumb with our cutting-edge system integrated with </a:t>
            </a:r>
            <a:r>
              <a:rPr lang="en" sz="1500" b="1" i="1" u="sng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MOBILE APPLICATION</a:t>
            </a:r>
            <a:r>
              <a:rPr lang="en" sz="1500" i="1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, the ultimate companion in plant care!”</a:t>
            </a:r>
            <a:endParaRPr sz="700" i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/>
        </p:nvSpPr>
        <p:spPr>
          <a:xfrm>
            <a:off x="521494" y="69046"/>
            <a:ext cx="4611442" cy="797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 i="0" u="none" strike="noStrike" cap="none" dirty="0">
                <a:solidFill>
                  <a:srgbClr val="1C3B1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Features</a:t>
            </a:r>
          </a:p>
        </p:txBody>
      </p:sp>
      <p:sp>
        <p:nvSpPr>
          <p:cNvPr id="238" name="Google Shape;238;p31"/>
          <p:cNvSpPr txBox="1"/>
          <p:nvPr/>
        </p:nvSpPr>
        <p:spPr>
          <a:xfrm>
            <a:off x="2076449" y="1889318"/>
            <a:ext cx="4060333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Temprature and Humidity monitoring</a:t>
            </a:r>
            <a:endParaRPr sz="700" i="1" dirty="0"/>
          </a:p>
        </p:txBody>
      </p:sp>
      <p:sp>
        <p:nvSpPr>
          <p:cNvPr id="239" name="Google Shape;239;p31"/>
          <p:cNvSpPr txBox="1"/>
          <p:nvPr/>
        </p:nvSpPr>
        <p:spPr>
          <a:xfrm>
            <a:off x="2076450" y="2263434"/>
            <a:ext cx="284977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DHT11</a:t>
            </a:r>
            <a:endParaRPr sz="700" dirty="0"/>
          </a:p>
        </p:txBody>
      </p:sp>
      <p:grpSp>
        <p:nvGrpSpPr>
          <p:cNvPr id="240" name="Google Shape;240;p31"/>
          <p:cNvGrpSpPr/>
          <p:nvPr/>
        </p:nvGrpSpPr>
        <p:grpSpPr>
          <a:xfrm>
            <a:off x="1590675" y="2073344"/>
            <a:ext cx="304800" cy="304800"/>
            <a:chOff x="0" y="0"/>
            <a:chExt cx="812800" cy="812800"/>
          </a:xfrm>
        </p:grpSpPr>
        <p:sp>
          <p:nvSpPr>
            <p:cNvPr id="241" name="Google Shape;241;p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CA11A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3" name="Google Shape;243;p31"/>
          <p:cNvSpPr txBox="1"/>
          <p:nvPr/>
        </p:nvSpPr>
        <p:spPr>
          <a:xfrm>
            <a:off x="2076449" y="2886020"/>
            <a:ext cx="3744801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Crop Monitoring and Security</a:t>
            </a:r>
            <a:endParaRPr sz="700" i="1" dirty="0"/>
          </a:p>
        </p:txBody>
      </p:sp>
      <p:sp>
        <p:nvSpPr>
          <p:cNvPr id="244" name="Google Shape;244;p31"/>
          <p:cNvSpPr txBox="1"/>
          <p:nvPr/>
        </p:nvSpPr>
        <p:spPr>
          <a:xfrm>
            <a:off x="2076450" y="3260136"/>
            <a:ext cx="284977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0" u="none" strike="noStrike" cap="none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PIR</a:t>
            </a:r>
            <a:endParaRPr sz="700" dirty="0"/>
          </a:p>
        </p:txBody>
      </p:sp>
      <p:grpSp>
        <p:nvGrpSpPr>
          <p:cNvPr id="245" name="Google Shape;245;p31"/>
          <p:cNvGrpSpPr/>
          <p:nvPr/>
        </p:nvGrpSpPr>
        <p:grpSpPr>
          <a:xfrm>
            <a:off x="1597819" y="3014610"/>
            <a:ext cx="304800" cy="304800"/>
            <a:chOff x="0" y="0"/>
            <a:chExt cx="812800" cy="812800"/>
          </a:xfrm>
        </p:grpSpPr>
        <p:sp>
          <p:nvSpPr>
            <p:cNvPr id="246" name="Google Shape;246;p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CA11A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31"/>
          <p:cNvSpPr txBox="1"/>
          <p:nvPr/>
        </p:nvSpPr>
        <p:spPr>
          <a:xfrm>
            <a:off x="2076449" y="3882723"/>
            <a:ext cx="5000492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" sz="1500" b="0" i="1" u="none" strike="noStrike" cap="none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Sunlight Monitoring</a:t>
            </a:r>
            <a:endParaRPr sz="700" i="1" dirty="0"/>
          </a:p>
        </p:txBody>
      </p:sp>
      <p:sp>
        <p:nvSpPr>
          <p:cNvPr id="249" name="Google Shape;249;p31"/>
          <p:cNvSpPr txBox="1"/>
          <p:nvPr/>
        </p:nvSpPr>
        <p:spPr>
          <a:xfrm>
            <a:off x="2076450" y="4256838"/>
            <a:ext cx="284977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1">
              <a:lnSpc>
                <a:spcPct val="140000"/>
              </a:lnSpc>
            </a:pPr>
            <a:r>
              <a:rPr lang="en" sz="1000" b="0" i="0" u="none" strike="noStrike" cap="none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LDR (</a:t>
            </a:r>
            <a:r>
              <a:rPr lang="en-US" sz="1000" i="1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Photoperiod-sensitive Crops)</a:t>
            </a:r>
            <a:endParaRPr sz="1000" dirty="0"/>
          </a:p>
        </p:txBody>
      </p:sp>
      <p:grpSp>
        <p:nvGrpSpPr>
          <p:cNvPr id="250" name="Google Shape;250;p31"/>
          <p:cNvGrpSpPr/>
          <p:nvPr/>
        </p:nvGrpSpPr>
        <p:grpSpPr>
          <a:xfrm>
            <a:off x="1600200" y="3873198"/>
            <a:ext cx="304800" cy="304800"/>
            <a:chOff x="0" y="0"/>
            <a:chExt cx="812800" cy="812800"/>
          </a:xfrm>
        </p:grpSpPr>
        <p:sp>
          <p:nvSpPr>
            <p:cNvPr id="251" name="Google Shape;251;p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CA11A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" name="Google Shape;240;p31">
            <a:extLst>
              <a:ext uri="{FF2B5EF4-FFF2-40B4-BE49-F238E27FC236}">
                <a16:creationId xmlns:a16="http://schemas.microsoft.com/office/drawing/2014/main" id="{62DB632C-BAFC-C5DA-E954-D4BB167C490B}"/>
              </a:ext>
            </a:extLst>
          </p:cNvPr>
          <p:cNvGrpSpPr/>
          <p:nvPr/>
        </p:nvGrpSpPr>
        <p:grpSpPr>
          <a:xfrm>
            <a:off x="1597819" y="1243330"/>
            <a:ext cx="304800" cy="304800"/>
            <a:chOff x="0" y="0"/>
            <a:chExt cx="812800" cy="812800"/>
          </a:xfrm>
        </p:grpSpPr>
        <p:sp>
          <p:nvSpPr>
            <p:cNvPr id="5" name="Google Shape;241;p31">
              <a:extLst>
                <a:ext uri="{FF2B5EF4-FFF2-40B4-BE49-F238E27FC236}">
                  <a16:creationId xmlns:a16="http://schemas.microsoft.com/office/drawing/2014/main" id="{341348C7-D8BA-35A4-C835-FDD02B91A797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CA11A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42;p31">
              <a:extLst>
                <a:ext uri="{FF2B5EF4-FFF2-40B4-BE49-F238E27FC236}">
                  <a16:creationId xmlns:a16="http://schemas.microsoft.com/office/drawing/2014/main" id="{3B4E4BE9-4096-7E8B-956F-42060DC31A4D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FC91891-65EF-B037-3A8A-C738564D6550}"/>
              </a:ext>
            </a:extLst>
          </p:cNvPr>
          <p:cNvSpPr txBox="1"/>
          <p:nvPr/>
        </p:nvSpPr>
        <p:spPr>
          <a:xfrm>
            <a:off x="2076449" y="1157288"/>
            <a:ext cx="3295651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Soil Moisture</a:t>
            </a:r>
            <a:r>
              <a:rPr lang="en-US" sz="1400" i="1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 monitoring</a:t>
            </a:r>
            <a:endParaRPr lang="en-US" sz="600" i="1" dirty="0"/>
          </a:p>
          <a:p>
            <a:r>
              <a:rPr lang="en" sz="1000" dirty="0">
                <a:solidFill>
                  <a:srgbClr val="1C3B17"/>
                </a:solidFill>
                <a:latin typeface="Open Sans"/>
                <a:ea typeface="Open Sans"/>
                <a:cs typeface="Open Sans"/>
                <a:sym typeface="Open Sans"/>
              </a:rPr>
              <a:t>soil moisture sensor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B0BBE8-9E55-6F96-1933-4D75395819CB}"/>
              </a:ext>
            </a:extLst>
          </p:cNvPr>
          <p:cNvSpPr txBox="1"/>
          <p:nvPr/>
        </p:nvSpPr>
        <p:spPr>
          <a:xfrm>
            <a:off x="400050" y="122932"/>
            <a:ext cx="609361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solidFill>
                <a:srgbClr val="FF0000"/>
              </a:solidFill>
            </a:endParaRPr>
          </a:p>
          <a:p>
            <a:r>
              <a:rPr lang="en-US" sz="2000" b="1" dirty="0">
                <a:solidFill>
                  <a:srgbClr val="FF0000"/>
                </a:solidFill>
              </a:rPr>
              <a:t>Soil Moisture monitoring</a:t>
            </a:r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lnSpc>
                <a:spcPct val="20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used soil moisture sensor to monitor the water level of the soil.</a:t>
            </a:r>
          </a:p>
          <a:p>
            <a:pPr>
              <a:lnSpc>
                <a:spcPct val="20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measuring the moisture levels in real-time, the smart irrigation system can intelligently assess the actual water needs of the plants. When the soil moisture falls below a predefined threshold, the system can automatically trigger the irrigation system to deliver the precise amount of water required for optimal growth.</a:t>
            </a:r>
          </a:p>
          <a:p>
            <a:endParaRPr lang="en-US" dirty="0"/>
          </a:p>
        </p:txBody>
      </p:sp>
      <p:pic>
        <p:nvPicPr>
          <p:cNvPr id="4" name="Picture 3" descr="A close-up of a small electronic device&#10;&#10;Description automatically generated">
            <a:extLst>
              <a:ext uri="{FF2B5EF4-FFF2-40B4-BE49-F238E27FC236}">
                <a16:creationId xmlns:a16="http://schemas.microsoft.com/office/drawing/2014/main" id="{E3C7C08D-5743-B0C7-7521-138E67763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922" y="250032"/>
            <a:ext cx="1702022" cy="17716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BD58BBE-0FA5-9B23-4C46-97618D329B01}"/>
              </a:ext>
            </a:extLst>
          </p:cNvPr>
          <p:cNvSpPr txBox="1"/>
          <p:nvPr/>
        </p:nvSpPr>
        <p:spPr>
          <a:xfrm>
            <a:off x="492919" y="335756"/>
            <a:ext cx="532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Temperature and Humidity monitoring</a:t>
            </a:r>
            <a:endParaRPr lang="en-US" sz="1800" b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pic>
        <p:nvPicPr>
          <p:cNvPr id="4" name="Picture 3" descr="A blue and red electronic device&#10;&#10;Description automatically generated">
            <a:extLst>
              <a:ext uri="{FF2B5EF4-FFF2-40B4-BE49-F238E27FC236}">
                <a16:creationId xmlns:a16="http://schemas.microsoft.com/office/drawing/2014/main" id="{AA3F881E-C9C5-B1F2-3866-31C882323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4514" y="595312"/>
            <a:ext cx="1799772" cy="17997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98FC2A-0630-AC73-80DD-07730B555F4F}"/>
              </a:ext>
            </a:extLst>
          </p:cNvPr>
          <p:cNvSpPr txBox="1"/>
          <p:nvPr/>
        </p:nvSpPr>
        <p:spPr>
          <a:xfrm>
            <a:off x="571500" y="1678781"/>
            <a:ext cx="4179094" cy="2179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We use </a:t>
            </a:r>
            <a:r>
              <a:rPr lang="en-US" b="1" dirty="0"/>
              <a:t>(DHT11) </a:t>
            </a:r>
            <a:r>
              <a:rPr lang="en-US" dirty="0"/>
              <a:t>to monitor the temperature and humidity. It is specifically designed for measuring temperature and humidity levels, the DHT11 sensor provides accurate and real-time data that enables precise environmental control.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22079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BD58BBE-0FA5-9B23-4C46-97618D329B01}"/>
              </a:ext>
            </a:extLst>
          </p:cNvPr>
          <p:cNvSpPr txBox="1"/>
          <p:nvPr/>
        </p:nvSpPr>
        <p:spPr>
          <a:xfrm>
            <a:off x="492919" y="335756"/>
            <a:ext cx="532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 crop monitoring and security </a:t>
            </a:r>
            <a:endParaRPr lang="en-US" sz="1800" b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98FC2A-0630-AC73-80DD-07730B555F4F}"/>
              </a:ext>
            </a:extLst>
          </p:cNvPr>
          <p:cNvSpPr txBox="1"/>
          <p:nvPr/>
        </p:nvSpPr>
        <p:spPr>
          <a:xfrm>
            <a:off x="571500" y="1678781"/>
            <a:ext cx="4179094" cy="2610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We use </a:t>
            </a:r>
            <a:r>
              <a:rPr lang="en-US" b="1" dirty="0"/>
              <a:t>(PIR sensor) </a:t>
            </a:r>
            <a:r>
              <a:rPr lang="en-US" dirty="0"/>
              <a:t>to monitor the motions in the farm. the PIR sensor contributes significantly to creating responsive, intelligent, and energy-efficient environments. Its effectiveness in detecting motion make it an indispensable tool for applications requiring automated responses.</a:t>
            </a:r>
            <a:endParaRPr lang="en-US" b="1" dirty="0"/>
          </a:p>
        </p:txBody>
      </p:sp>
      <p:pic>
        <p:nvPicPr>
          <p:cNvPr id="5" name="Picture 4" descr="A white ball on a circuit board&#10;&#10;Description automatically generated">
            <a:extLst>
              <a:ext uri="{FF2B5EF4-FFF2-40B4-BE49-F238E27FC236}">
                <a16:creationId xmlns:a16="http://schemas.microsoft.com/office/drawing/2014/main" id="{91E96986-180B-0D03-C3BA-F9C3B92D9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6521" y="335756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30836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1C3B17"/>
      </a:dk2>
      <a:lt2>
        <a:srgbClr val="8CA11A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388</Words>
  <Application>Microsoft Office PowerPoint</Application>
  <PresentationFormat>On-screen Show (16:9)</PresentationFormat>
  <Paragraphs>63</Paragraphs>
  <Slides>13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Simple Light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</dc:creator>
  <cp:lastModifiedBy>mohamedtamershebita@outlook.com</cp:lastModifiedBy>
  <cp:revision>9</cp:revision>
  <dcterms:modified xsi:type="dcterms:W3CDTF">2023-12-30T20:03:17Z</dcterms:modified>
</cp:coreProperties>
</file>